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44" Type="http://schemas.openxmlformats.org/officeDocument/2006/relationships/font" Target="fonts/DMSans-bold.fntdata"/><Relationship Id="rId21" Type="http://schemas.openxmlformats.org/officeDocument/2006/relationships/slide" Target="slides/slide16.xml"/><Relationship Id="rId43" Type="http://schemas.openxmlformats.org/officeDocument/2006/relationships/font" Target="fonts/DMSans-regular.fntdata"/><Relationship Id="rId24" Type="http://schemas.openxmlformats.org/officeDocument/2006/relationships/slide" Target="slides/slide19.xml"/><Relationship Id="rId46" Type="http://schemas.openxmlformats.org/officeDocument/2006/relationships/font" Target="fonts/DM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dc91a3675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fdc91a3675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dc91a3675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fdc91a3675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 dividir(a, b):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try: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return a/b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except: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print("No se puede dividir entre cero")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c91a367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dc91a367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bfd3fe3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1bfd3fe3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bfd3fe38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1bfd3fe3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fd3fe3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1bfd3fe3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bfd3fe38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1bfd3fe3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pantalla.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Duración: 15/ 20 minutos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bfd3fe38e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1bfd3fe3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bfd3fe38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1bfd3fe3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bfd3fe38e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1bfd3fe3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bfd3fe38e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1bfd3fe38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bfd3fe38e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bfd3fe38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bfd3fe38e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1bfd3fe3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bfd3fe38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1bfd3fe38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bfd3fe38e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1bfd3fe3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Duración: 20 minutos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f38d9f0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f38d9f0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34ae9e0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34ae9e0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c91a367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fdc91a367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c91a367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fdc91a367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34ae9e09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34ae9e09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c91a367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dc91a367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sarrolloweb.com/articulos/499.ph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izCL-BjzA6tvkXqtDtd-cv-RrOOG5qiU/view?usp=sharing" TargetMode="External"/><Relationship Id="rId4" Type="http://schemas.openxmlformats.org/officeDocument/2006/relationships/hyperlink" Target="https://drive.google.com/file/d/1izCL-BjzA6tvkXqtDtd-cv-RrOOG5qiU/view?usp=sharing" TargetMode="External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6 -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25" name="Google Shape;125;p2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2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excepciones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Captura la excepción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35" name="Google Shape;135;p2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49525" y="1322125"/>
            <a:ext cx="79104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Tomando la solución del ejercicio anterior, en lugar de devolver None al dividir entre cero, tienes que capturar una excepción que muestre por pantalla EXACTAMENTE el mensaje: “No se puede dividir entre cero”; si falla el código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3B78E7"/>
                </a:solidFill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dividir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(a, b):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3B78E7"/>
                </a:solidFill>
                <a:latin typeface="DM Sans"/>
                <a:ea typeface="DM Sans"/>
                <a:cs typeface="DM Sans"/>
                <a:sym typeface="DM Sans"/>
              </a:rPr>
              <a:t>if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 == 0: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		</a:t>
            </a: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a/b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es la POO?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En resumen…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 importante de la POO es poder separar los problemas generales en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suma de pequeños problemas aislados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para poder modelar la solución y en un futuro que cualquiera pueda utilizar varios de estos módulos creados por este paradigma.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DesarolloWeb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9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163" name="Google Shape;163;p2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2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 lo aprendido hasta el momento en la clase están listos para responder ¿qué son los diagramas de clases?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ingresar a </a:t>
            </a:r>
            <a:r>
              <a:rPr b="0" i="0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DrawIO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y aprenderemos cómo usarlo.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75" name="Google Shape;175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3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933" y="1171212"/>
            <a:ext cx="3800464" cy="3934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91005" y="2205567"/>
            <a:ext cx="249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Seleccionamos la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opción de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Dispositivo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185" name="Google Shape;185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p3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533" y="1227666"/>
            <a:ext cx="4671431" cy="33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202105" y="1171212"/>
            <a:ext cx="200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Nuevo Diagrama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4" name="Google Shape;194;p32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195" name="Google Shape;195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" name="Google Shape;196;p32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4832" y="1171212"/>
            <a:ext cx="5050463" cy="38350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207001" y="1309947"/>
            <a:ext cx="205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Seleccionamos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opci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ón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Diagrama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Clases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4" name="Google Shape;204;p33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05" name="Google Shape;205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3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6"/>
          <p:cNvSpPr txBox="1"/>
          <p:nvPr/>
        </p:nvSpPr>
        <p:spPr>
          <a:xfrm>
            <a:off x="3697800" y="2574975"/>
            <a:ext cx="242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499" y="1309947"/>
            <a:ext cx="5564748" cy="34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207001" y="1309947"/>
            <a:ext cx="20577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Elegimos una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ruta en nuestro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ordenador,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Escritorio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4" name="Google Shape;214;p34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15" name="Google Shape;215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3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166" y="1224129"/>
            <a:ext cx="6405032" cy="33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07000" y="1309950"/>
            <a:ext cx="17661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Listo!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podemos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borrar todos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aquellos componentes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no necesitemos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4" name="Google Shape;224;p35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25" name="Google Shape;225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5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32" name="Google Shape;232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" name="Google Shape;233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DC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diagrama de clases utilizando DrawIO.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42" name="Google Shape;242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Google Shape;243;p3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7"/>
          <p:cNvSpPr txBox="1"/>
          <p:nvPr/>
        </p:nvSpPr>
        <p:spPr>
          <a:xfrm>
            <a:off x="457347" y="102790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DC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457345" y="1869647"/>
            <a:ext cx="78408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Representa mediante un diagrama de clases el siguiente escenario: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aplicación necesita almacenar información sobre empresas, sus empleados y sus clientes. Ambos se caracterizan por su nombre y edad y derivan de una clase llamada Persona.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empleados tienen un sueldo bruto, los empleados que son directivos tienen una categoría, así como un conjunto de empleados subordinados.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los clientes además se necesita conocer su teléfono de contacto.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aplicación necesita mostrar los datos de empleados y clientes.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73349" y="1626100"/>
            <a:ext cx="8298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último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! Veamos un pequeño ejemplo de POO en Python.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El ejemplo que mostraremos a continuación es únicamente introductorio, en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próximas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sesiones se profundizar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á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en la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temática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expuesta.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Notebook: </a:t>
            </a:r>
            <a:r>
              <a:rPr b="1" i="1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Clases_en_Python.ipynb</a:t>
            </a:r>
            <a:endParaRPr b="1" i="1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4" name="Google Shape;254;p3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55" name="Google Shape;255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3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1339500" y="2481475"/>
            <a:ext cx="33414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Múltiples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4774998" y="2481475"/>
            <a:ext cx="37638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Relaciones entre clases. 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Diagrama de clases.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Diferencia entre POO y Tradicional.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Ventajas de la POO.  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/>
        </p:nvSpPr>
        <p:spPr>
          <a:xfrm>
            <a:off x="2474700" y="2002200"/>
            <a:ext cx="419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7"/>
          <p:cNvSpPr txBox="1"/>
          <p:nvPr/>
        </p:nvSpPr>
        <p:spPr>
          <a:xfrm>
            <a:off x="2690548" y="1451625"/>
            <a:ext cx="515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diferencias entre errores y excepciones.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26" y="20440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>
            <a:off x="2690561" y="19543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existentes.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376" y="25562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/>
        </p:nvSpPr>
        <p:spPr>
          <a:xfrm>
            <a:off x="2690561" y="2457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propias.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824" y="3130988"/>
            <a:ext cx="220086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2729076" y="2959950"/>
            <a:ext cx="478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qué es la POO.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7"/>
          <p:cNvSpPr txBox="1"/>
          <p:nvPr/>
        </p:nvSpPr>
        <p:spPr>
          <a:xfrm>
            <a:off x="2729076" y="3538950"/>
            <a:ext cx="478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POO de la programación tradicional.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17"/>
          <p:cNvSpPr txBox="1"/>
          <p:nvPr/>
        </p:nvSpPr>
        <p:spPr>
          <a:xfrm>
            <a:off x="2729075" y="4049725"/>
            <a:ext cx="562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pensamiento computacional en un programa con objetos.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" name="Google Shape;67;p17"/>
          <p:cNvCxnSpPr/>
          <p:nvPr/>
        </p:nvCxnSpPr>
        <p:spPr>
          <a:xfrm flipH="1" rot="-5400000">
            <a:off x="2066505" y="2957987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7"/>
          <p:cNvCxnSpPr/>
          <p:nvPr/>
        </p:nvCxnSpPr>
        <p:spPr>
          <a:xfrm flipH="1" rot="-5400000">
            <a:off x="2069617" y="19082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7"/>
          <p:cNvCxnSpPr/>
          <p:nvPr/>
        </p:nvCxnSpPr>
        <p:spPr>
          <a:xfrm flipH="1" rot="-5400000">
            <a:off x="2058267" y="24281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413" y="3681263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063" y="419348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7"/>
          <p:cNvCxnSpPr/>
          <p:nvPr/>
        </p:nvCxnSpPr>
        <p:spPr>
          <a:xfrm flipH="1" rot="-5400000">
            <a:off x="2075305" y="35454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7"/>
          <p:cNvCxnSpPr/>
          <p:nvPr/>
        </p:nvCxnSpPr>
        <p:spPr>
          <a:xfrm flipH="1" rot="-5400000">
            <a:off x="2063955" y="40653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93" name="Google Shape;93;p2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errores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Retorna None cuando sucede el fallo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03" name="Google Shape;103;p2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2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errores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601025" y="2003025"/>
            <a:ext cx="6691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la función de nuestro ejercicio hay un fallo potencial, averigua cuándo sucede y retorna el valor None en ese caso especial, en cualquier otro caso devuelve el resultado normal de la función.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&gt;&gt;&gt; def dividir(a, b):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return a/b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Pista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 Valor indeterminado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Try-Except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473350" y="1626100"/>
            <a:ext cx="7275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Try - Except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nos permite controlar situaciones excepcionales que generalmente darían error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en su lugar permite mostrar un mensaje o ejecutar una pieza de código alternativo.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